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96" r:id="rId4"/>
    <p:sldId id="303" r:id="rId5"/>
    <p:sldId id="294" r:id="rId6"/>
    <p:sldId id="287" r:id="rId7"/>
    <p:sldId id="258" r:id="rId8"/>
    <p:sldId id="259" r:id="rId9"/>
    <p:sldId id="295" r:id="rId10"/>
    <p:sldId id="297" r:id="rId11"/>
    <p:sldId id="300" r:id="rId12"/>
    <p:sldId id="311" r:id="rId13"/>
    <p:sldId id="301" r:id="rId14"/>
    <p:sldId id="302" r:id="rId15"/>
    <p:sldId id="307" r:id="rId16"/>
    <p:sldId id="305" r:id="rId17"/>
    <p:sldId id="308" r:id="rId18"/>
    <p:sldId id="306" r:id="rId19"/>
    <p:sldId id="310" r:id="rId20"/>
    <p:sldId id="309" r:id="rId21"/>
    <p:sldId id="312" r:id="rId22"/>
    <p:sldId id="313" r:id="rId23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/8rRaOqViqRS6pOmZpIZVghWS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6" autoAdjust="0"/>
    <p:restoredTop sz="94660"/>
  </p:normalViewPr>
  <p:slideViewPr>
    <p:cSldViewPr snapToGrid="0">
      <p:cViewPr>
        <p:scale>
          <a:sx n="100" d="100"/>
          <a:sy n="100" d="100"/>
        </p:scale>
        <p:origin x="250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69" Type="http://customschemas.google.com/relationships/presentationmetadata" Target="metadata"/><Relationship Id="rId8" Type="http://schemas.openxmlformats.org/officeDocument/2006/relationships/slide" Target="slides/slide6.xml"/><Relationship Id="rId7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9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4000" cy="10329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3;p59"/>
          <p:cNvSpPr txBox="1">
            <a:spLocks noGrp="1"/>
          </p:cNvSpPr>
          <p:nvPr>
            <p:ph type="body" idx="1"/>
          </p:nvPr>
        </p:nvSpPr>
        <p:spPr>
          <a:xfrm>
            <a:off x="152400" y="1185333"/>
            <a:ext cx="8822266" cy="499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9"/>
          <p:cNvSpPr txBox="1">
            <a:spLocks noGrp="1"/>
          </p:cNvSpPr>
          <p:nvPr>
            <p:ph type="sldNum" idx="12"/>
          </p:nvPr>
        </p:nvSpPr>
        <p:spPr>
          <a:xfrm>
            <a:off x="5959187" y="6356351"/>
            <a:ext cx="17377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2F758-E6A5-D7A2-7DE0-A72FE995CF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4193" y="6176962"/>
            <a:ext cx="1241923" cy="681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4826C-24C7-BC07-3030-57268335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A595-521F-F9F9-2369-BADEB66F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B9DCF-26DE-4455-A5AB-32C366202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77096-CDFB-15B9-920D-87D9AE4A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4D93-1D10-327F-7BEE-604FD63E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7B725-29D6-CF81-A1E1-AFB87EA1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3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6911-D8BE-8B43-ABD7-A59BF6D2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3B21F-2B73-4A3B-0F6D-9BC2CCD62D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75CD7-F2C0-D2FB-C122-3D975A468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47584-5085-1DAD-4B32-CD53F18F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84171-8833-5F65-2CE1-BFFB2F5C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FA95E-BDAF-D5D4-D0C1-F0739E49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25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D02E-7471-23AC-3114-E7FFB86B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B1337-12D3-879F-B232-6271D531C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1D35-B3B4-90A8-10A2-E09DF6DB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02D22-97A8-79A4-BC4B-632543DB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99E71-F96A-9FB8-206F-901EE693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04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A1EBB-D0AD-B9DF-E9E8-956CA771C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6899B-F547-392B-35E0-1A10153E3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AC9AD-D93E-0FAE-0690-6DDBC994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95006-559C-B8AE-BF53-25EF8142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60EC9-B258-33AD-EF3E-A5F8572C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3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8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5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8" name="Google Shape;18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60E9-E411-0538-AFE3-3E1622D60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242B2-3757-B498-BB01-B130B2527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C30C6-EBB4-7537-A41B-5C2971CF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CFBC2-7E87-26C4-8ED5-A89990D8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4607E-A276-3D75-DF6D-CB737B15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2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88E4-ED20-8D07-EAC9-B2698615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D3F36-CBFC-69CE-0039-7F4A99337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E7E68-0E92-C0B8-ECE5-AA1476C7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F8B3-2878-9C25-462C-AE3FAC25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26F68-8B9E-520D-D153-1823CCE65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9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CD3F-4700-2953-54BD-9EB957E2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22230-BCE2-4A49-27DB-F57B3AFD3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BB82B-7FE6-E481-D133-A947E5B3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A4EB1-EAB0-F2DA-EDC3-A36E1026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642B9-8B22-E8AF-D6DF-E3B1F816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2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35C8-B51B-F7E7-DE31-CA5A33FB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AFD1D-1755-B3FB-0100-51CB7686A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55546-7930-B21B-FA1E-3E42AB69D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CF1C3-BD2C-74B4-05C8-6A186696B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65369-6C16-20F5-525B-9F3F65AC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E3A80-2FC7-A613-A0C6-AE20300B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9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0060-023D-99C2-6A92-4E75D380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5A908-441F-62D8-3941-F3E920288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E150C-69C8-E1C3-E3EB-6A1C1CF1D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752F0-AD30-F6CD-406F-2012E893E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B8C764-956E-7E24-6430-89027EC27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CFC59-B096-65FE-47E5-F4015528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960B32-1B28-7C69-0DC0-FDFC9020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D1210-BFDC-A59D-BB66-B28A7A73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2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9989-B333-E812-C379-2102176D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36A08-7B18-61DC-7876-DE40D7DE4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84CF2-02A7-0309-078E-10F3F215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B9686-AF7F-6BE8-6D21-94CCBC89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6176D-2595-E91F-9595-AF8A9F02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4370C-146E-5B0C-EF48-17E211A3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EA564-85AA-FB48-4F0E-794C8F02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7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90000" t="90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5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7"/>
          <p:cNvSpPr txBox="1">
            <a:spLocks noGrp="1"/>
          </p:cNvSpPr>
          <p:nvPr>
            <p:ph type="sldNum" idx="12"/>
          </p:nvPr>
        </p:nvSpPr>
        <p:spPr>
          <a:xfrm>
            <a:off x="5762704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F45B30-7370-7534-3103-1AB15E7479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4193" y="6176962"/>
            <a:ext cx="1241923" cy="68103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962C2-00A0-29C7-3CE7-234D3A57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B6487-77D4-6061-527E-9FBA403D7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5F4E-07C2-ECF8-B0C0-EE8306512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212E1-EBF6-40C1-89DE-C1F47438C8E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40328-4A80-2019-9058-7CD467C8A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8D0-61B2-D043-0125-8D8D7D332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C7F960-F857-41FE-A1D6-146AF3A5B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2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41702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Real-time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Image Classification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Fine-tuning on Augmented Data and more</a:t>
            </a:r>
            <a:b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sz="1600" b="0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 descr="T:\work\ETH corporate design\eth_logo_bla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63" y="6303631"/>
            <a:ext cx="1830926" cy="46292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343651" y="4443076"/>
            <a:ext cx="8686800" cy="1703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CH" sz="28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Severin Bochem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CH" sz="2000" b="1" i="0" u="none" strike="noStrike" cap="none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Machine</a:t>
            </a:r>
            <a:r>
              <a:rPr lang="de-CH" sz="20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Learning on Microcontrollers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-US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US" sz="2000" baseline="30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June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2024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78EFD-4EA6-AF9A-CBE4-A94F6CD6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193" y="6176962"/>
            <a:ext cx="1241923" cy="6810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/>
              <a:t>Handling Overfitting-CIFAR-10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endParaRPr lang="de-CH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89B7B-5E80-EEB2-6358-96446A30A055}"/>
              </a:ext>
            </a:extLst>
          </p:cNvPr>
          <p:cNvSpPr txBox="1"/>
          <p:nvPr/>
        </p:nvSpPr>
        <p:spPr>
          <a:xfrm>
            <a:off x="333955" y="1319917"/>
            <a:ext cx="85397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b="1" dirty="0"/>
              <a:t>Problem:</a:t>
            </a:r>
            <a:r>
              <a:rPr lang="de-CH" sz="2000" dirty="0"/>
              <a:t> CIFAR-10 Dataset </a:t>
            </a:r>
            <a:r>
              <a:rPr lang="de-CH" sz="2000" dirty="0" err="1"/>
              <a:t>has</a:t>
            </a:r>
            <a:r>
              <a:rPr lang="de-CH" sz="2000" dirty="0"/>
              <a:t> 50k </a:t>
            </a:r>
            <a:r>
              <a:rPr lang="de-CH" sz="2000" dirty="0" err="1"/>
              <a:t>images</a:t>
            </a:r>
            <a:endParaRPr lang="de-CH" sz="2000" dirty="0"/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de-CH" sz="2000" dirty="0" err="1"/>
              <a:t>Creating</a:t>
            </a:r>
            <a:r>
              <a:rPr lang="de-CH" sz="2000" dirty="0"/>
              <a:t> a </a:t>
            </a:r>
            <a:r>
              <a:rPr lang="de-CH" sz="2000" dirty="0" err="1"/>
              <a:t>dataset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comparable</a:t>
            </a:r>
            <a:r>
              <a:rPr lang="de-CH" sz="2000" dirty="0"/>
              <a:t> </a:t>
            </a:r>
            <a:r>
              <a:rPr lang="de-CH" sz="2000" dirty="0" err="1"/>
              <a:t>size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infeasible</a:t>
            </a:r>
            <a:endParaRPr lang="de-CH" sz="2000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de-CH" sz="2000" b="1" dirty="0"/>
              <a:t>Solution: </a:t>
            </a:r>
            <a:r>
              <a:rPr lang="de-CH" sz="2000" dirty="0"/>
              <a:t>Add </a:t>
            </a:r>
            <a:r>
              <a:rPr lang="de-CH" sz="2000" dirty="0" err="1"/>
              <a:t>images</a:t>
            </a:r>
            <a:r>
              <a:rPr lang="de-CH" sz="2000" dirty="0"/>
              <a:t> multiple </a:t>
            </a:r>
            <a:r>
              <a:rPr lang="de-CH" sz="2000" dirty="0" err="1"/>
              <a:t>times</a:t>
            </a:r>
            <a:r>
              <a:rPr lang="de-CH" sz="2000" dirty="0"/>
              <a:t>, but with </a:t>
            </a:r>
            <a:r>
              <a:rPr lang="de-CH" sz="2000" dirty="0" err="1"/>
              <a:t>noise</a:t>
            </a:r>
            <a:r>
              <a:rPr lang="de-CH" sz="2000" dirty="0"/>
              <a:t> </a:t>
            </a:r>
            <a:r>
              <a:rPr lang="de-CH" sz="2000" dirty="0" err="1"/>
              <a:t>injection</a:t>
            </a:r>
            <a:endParaRPr lang="de-CH" sz="2000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F2B47-6809-3999-07D1-9B4B6408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5" y="3528860"/>
            <a:ext cx="1609950" cy="1581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83ADD-ED76-126B-FC01-18BEB44A486D}"/>
              </a:ext>
            </a:extLst>
          </p:cNvPr>
          <p:cNvSpPr txBox="1"/>
          <p:nvPr/>
        </p:nvSpPr>
        <p:spPr>
          <a:xfrm>
            <a:off x="1041621" y="3175251"/>
            <a:ext cx="225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Original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F843BB-EDCF-446F-7B5B-8A7055AC7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7"/>
          <a:stretch/>
        </p:blipFill>
        <p:spPr>
          <a:xfrm>
            <a:off x="4075581" y="4786350"/>
            <a:ext cx="1671642" cy="1606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273EAF-2887-3D19-47D3-CF218980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57" y="4764142"/>
            <a:ext cx="1657321" cy="1628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11F807-1020-03C6-BF93-D125130EA3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4"/>
          <a:stretch/>
        </p:blipFill>
        <p:spPr>
          <a:xfrm>
            <a:off x="5033715" y="3023518"/>
            <a:ext cx="1636894" cy="16060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AD51AE-555D-DE01-EC71-DFFC0EFE1D91}"/>
              </a:ext>
            </a:extLst>
          </p:cNvPr>
          <p:cNvSpPr txBox="1"/>
          <p:nvPr/>
        </p:nvSpPr>
        <p:spPr>
          <a:xfrm>
            <a:off x="4765237" y="2609427"/>
            <a:ext cx="23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Example</a:t>
            </a:r>
            <a:r>
              <a:rPr lang="de-CH" dirty="0"/>
              <a:t>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5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9913-9E0F-26E1-E5A0-94AE8A2E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Image </a:t>
            </a:r>
            <a:r>
              <a:rPr lang="de-CH" dirty="0" err="1"/>
              <a:t>Preprocessing</a:t>
            </a:r>
            <a:r>
              <a:rPr lang="de-CH" dirty="0"/>
              <a:t>-CIFAR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14137-EDEC-D17F-C8D5-08C1ACD07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34" y="1121137"/>
            <a:ext cx="8805332" cy="793802"/>
          </a:xfrm>
        </p:spPr>
        <p:txBody>
          <a:bodyPr>
            <a:normAutofit/>
          </a:bodyPr>
          <a:lstStyle/>
          <a:p>
            <a:r>
              <a:rPr lang="de-CH" sz="2000" dirty="0"/>
              <a:t>Find box </a:t>
            </a:r>
            <a:r>
              <a:rPr lang="de-CH" sz="2000" dirty="0" err="1"/>
              <a:t>around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relevant </a:t>
            </a:r>
            <a:r>
              <a:rPr lang="de-CH" sz="2000" dirty="0" err="1"/>
              <a:t>part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and </a:t>
            </a:r>
            <a:r>
              <a:rPr lang="de-CH" sz="2000" dirty="0" err="1"/>
              <a:t>then</a:t>
            </a:r>
            <a:r>
              <a:rPr lang="de-CH" sz="2000" dirty="0"/>
              <a:t> send </a:t>
            </a:r>
            <a:r>
              <a:rPr lang="de-CH" sz="2000" dirty="0" err="1"/>
              <a:t>preprocessed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MCU</a:t>
            </a:r>
          </a:p>
          <a:p>
            <a:endParaRPr lang="de-CH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756FD-DF41-A42B-FD66-C9434DC1F7C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051952" y="6349725"/>
            <a:ext cx="1737783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8BCDA3-F023-3BAA-EC84-329A70679FEA}"/>
              </a:ext>
            </a:extLst>
          </p:cNvPr>
          <p:cNvCxnSpPr/>
          <p:nvPr/>
        </p:nvCxnSpPr>
        <p:spPr>
          <a:xfrm>
            <a:off x="4325912" y="4126578"/>
            <a:ext cx="8984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671ACD-5A1A-1846-A5A1-723D4DA4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2487962"/>
            <a:ext cx="4100625" cy="30910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7762DA-377D-921B-3C1C-81E9DC4A0424}"/>
              </a:ext>
            </a:extLst>
          </p:cNvPr>
          <p:cNvSpPr/>
          <p:nvPr/>
        </p:nvSpPr>
        <p:spPr>
          <a:xfrm>
            <a:off x="1530626" y="3101009"/>
            <a:ext cx="2199861" cy="2054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5278DC-4246-1E36-98E3-0217D418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30" y="2543661"/>
            <a:ext cx="3045805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1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/>
              <a:t>Simple Model Architecture-CIFAR10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group of rectangular signs&#10;&#10;Description automatically generated with medium confidence">
            <a:extLst>
              <a:ext uri="{FF2B5EF4-FFF2-40B4-BE49-F238E27FC236}">
                <a16:creationId xmlns:a16="http://schemas.microsoft.com/office/drawing/2014/main" id="{ADF1EDED-AB14-2274-89FA-CFDECA00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4" y="1185331"/>
            <a:ext cx="677885" cy="547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F5F33-0F83-8D5C-511B-EDEBC742CD1E}"/>
              </a:ext>
            </a:extLst>
          </p:cNvPr>
          <p:cNvSpPr txBox="1"/>
          <p:nvPr/>
        </p:nvSpPr>
        <p:spPr>
          <a:xfrm>
            <a:off x="1744133" y="1280461"/>
            <a:ext cx="709815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000" dirty="0" err="1"/>
              <a:t>Specifications</a:t>
            </a:r>
            <a:r>
              <a:rPr lang="de-CH" sz="2000" dirty="0"/>
              <a:t>: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de-CH" sz="2000" dirty="0"/>
              <a:t>MAC: 1.1M 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endParaRPr lang="de-CH" sz="2000" dirty="0"/>
          </a:p>
          <a:p>
            <a:pPr marL="342900" lvl="2" indent="-342900">
              <a:buFont typeface="Wingdings" panose="05000000000000000000" pitchFamily="2" charset="2"/>
              <a:buChar char="Ø"/>
            </a:pPr>
            <a:endParaRPr lang="de-CH" sz="2000" dirty="0"/>
          </a:p>
          <a:p>
            <a:pPr marL="342900" lvl="2" indent="-342900">
              <a:buFont typeface="Wingdings" panose="05000000000000000000" pitchFamily="2" charset="2"/>
              <a:buChar char="Ø"/>
            </a:pPr>
            <a:endParaRPr lang="de-CH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Accuracy: 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Full-precision accuracy: 66% , 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Quantized Accuracy: 65.7% 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Quantization-aware-training accuracy: 65.7%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31A27D-BCB6-9704-62CE-63A3D56EE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11689"/>
              </p:ext>
            </p:extLst>
          </p:nvPr>
        </p:nvGraphicFramePr>
        <p:xfrm>
          <a:off x="1979429" y="5088475"/>
          <a:ext cx="536371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855">
                  <a:extLst>
                    <a:ext uri="{9D8B030D-6E8A-4147-A177-3AD203B41FA5}">
                      <a16:colId xmlns:a16="http://schemas.microsoft.com/office/drawing/2014/main" val="237105850"/>
                    </a:ext>
                  </a:extLst>
                </a:gridCol>
                <a:gridCol w="2681855">
                  <a:extLst>
                    <a:ext uri="{9D8B030D-6E8A-4147-A177-3AD203B41FA5}">
                      <a16:colId xmlns:a16="http://schemas.microsoft.com/office/drawing/2014/main" val="1994504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Runtime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23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Conv2D + </a:t>
                      </a:r>
                      <a:r>
                        <a:rPr lang="de-CH" dirty="0" err="1"/>
                        <a:t>MaxPool</a:t>
                      </a:r>
                      <a:r>
                        <a:rPr lang="de-CH" dirty="0"/>
                        <a:t> 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50.8 </a:t>
                      </a:r>
                      <a:r>
                        <a:rPr lang="de-CH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66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Dense</a:t>
                      </a:r>
                      <a:r>
                        <a:rPr lang="de-CH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1.95 </a:t>
                      </a:r>
                      <a:r>
                        <a:rPr lang="de-CH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361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89F9AC-DC4A-74A6-24E8-92FDA9195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970171"/>
              </p:ext>
            </p:extLst>
          </p:nvPr>
        </p:nvGraphicFramePr>
        <p:xfrm>
          <a:off x="3057394" y="1990781"/>
          <a:ext cx="3770684" cy="1712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671">
                  <a:extLst>
                    <a:ext uri="{9D8B030D-6E8A-4147-A177-3AD203B41FA5}">
                      <a16:colId xmlns:a16="http://schemas.microsoft.com/office/drawing/2014/main" val="2061243062"/>
                    </a:ext>
                  </a:extLst>
                </a:gridCol>
                <a:gridCol w="942671">
                  <a:extLst>
                    <a:ext uri="{9D8B030D-6E8A-4147-A177-3AD203B41FA5}">
                      <a16:colId xmlns:a16="http://schemas.microsoft.com/office/drawing/2014/main" val="1307960771"/>
                    </a:ext>
                  </a:extLst>
                </a:gridCol>
                <a:gridCol w="942671">
                  <a:extLst>
                    <a:ext uri="{9D8B030D-6E8A-4147-A177-3AD203B41FA5}">
                      <a16:colId xmlns:a16="http://schemas.microsoft.com/office/drawing/2014/main" val="339530482"/>
                    </a:ext>
                  </a:extLst>
                </a:gridCol>
                <a:gridCol w="942671">
                  <a:extLst>
                    <a:ext uri="{9D8B030D-6E8A-4147-A177-3AD203B41FA5}">
                      <a16:colId xmlns:a16="http://schemas.microsoft.com/office/drawing/2014/main" val="2578662782"/>
                    </a:ext>
                  </a:extLst>
                </a:gridCol>
              </a:tblGrid>
              <a:tr h="585146">
                <a:tc>
                  <a:txBody>
                    <a:bodyPr/>
                    <a:lstStyle/>
                    <a:p>
                      <a:r>
                        <a:rPr lang="de-CH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Runtime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033999"/>
                  </a:ext>
                </a:extLst>
              </a:tr>
              <a:tr h="542291">
                <a:tc>
                  <a:txBody>
                    <a:bodyPr/>
                    <a:lstStyle/>
                    <a:p>
                      <a:r>
                        <a:rPr lang="de-CH" dirty="0"/>
                        <a:t>FP32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219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73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159 </a:t>
                      </a:r>
                      <a:r>
                        <a:rPr lang="de-CH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925399"/>
                  </a:ext>
                </a:extLst>
              </a:tr>
              <a:tr h="585146">
                <a:tc>
                  <a:txBody>
                    <a:bodyPr/>
                    <a:lstStyle/>
                    <a:p>
                      <a:r>
                        <a:rPr lang="de-CH" dirty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14.21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53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52.9 </a:t>
                      </a:r>
                      <a:r>
                        <a:rPr lang="de-CH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870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 err="1"/>
              <a:t>Confusion</a:t>
            </a:r>
            <a:r>
              <a:rPr lang="de-CH" dirty="0"/>
              <a:t> Matrix-CIFAR10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EF83B-34B1-03E5-64DD-C4BC896FB120}"/>
              </a:ext>
            </a:extLst>
          </p:cNvPr>
          <p:cNvSpPr txBox="1"/>
          <p:nvPr/>
        </p:nvSpPr>
        <p:spPr>
          <a:xfrm>
            <a:off x="72224" y="1337591"/>
            <a:ext cx="3055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/>
              <a:t>Some </a:t>
            </a:r>
            <a:r>
              <a:rPr lang="de-CH" sz="2000" dirty="0" err="1"/>
              <a:t>classes</a:t>
            </a:r>
            <a:r>
              <a:rPr lang="de-CH" sz="2000" dirty="0"/>
              <a:t> still perform </a:t>
            </a:r>
            <a:r>
              <a:rPr lang="de-CH" sz="2000" dirty="0" err="1"/>
              <a:t>significantly</a:t>
            </a:r>
            <a:r>
              <a:rPr lang="de-CH" sz="2000" dirty="0"/>
              <a:t> </a:t>
            </a:r>
            <a:r>
              <a:rPr lang="de-CH" sz="2000" dirty="0" err="1"/>
              <a:t>worse</a:t>
            </a:r>
            <a:r>
              <a:rPr lang="de-CH" sz="2000" dirty="0"/>
              <a:t> </a:t>
            </a:r>
            <a:r>
              <a:rPr lang="de-CH" sz="2000" dirty="0" err="1"/>
              <a:t>than</a:t>
            </a:r>
            <a:r>
              <a:rPr lang="de-CH" sz="2000" dirty="0"/>
              <a:t> </a:t>
            </a:r>
            <a:r>
              <a:rPr lang="de-CH" sz="2000" dirty="0" err="1"/>
              <a:t>others</a:t>
            </a:r>
            <a:r>
              <a:rPr lang="de-CH" sz="2000" dirty="0"/>
              <a:t> (e.g. Cat </a:t>
            </a:r>
            <a:r>
              <a:rPr lang="de-CH" sz="2000" dirty="0" err="1"/>
              <a:t>vs</a:t>
            </a:r>
            <a:r>
              <a:rPr lang="de-CH" sz="2000" dirty="0"/>
              <a:t> Dog)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94BAB-40EB-5805-37AF-5FDFE631E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6"/>
          <a:stretch/>
        </p:blipFill>
        <p:spPr>
          <a:xfrm>
            <a:off x="3259444" y="1337591"/>
            <a:ext cx="5715222" cy="47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1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 err="1"/>
              <a:t>Porting</a:t>
            </a:r>
            <a:r>
              <a:rPr lang="de-CH" dirty="0"/>
              <a:t> larger </a:t>
            </a:r>
            <a:r>
              <a:rPr lang="de-CH" dirty="0" err="1"/>
              <a:t>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AF448-5902-3F2C-D12F-B8E1AEED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42" y="1944096"/>
            <a:ext cx="4767224" cy="2694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871E46-FDBD-A4A6-4484-686A43358472}"/>
              </a:ext>
            </a:extLst>
          </p:cNvPr>
          <p:cNvSpPr txBox="1"/>
          <p:nvPr/>
        </p:nvSpPr>
        <p:spPr>
          <a:xfrm>
            <a:off x="78590" y="2793622"/>
            <a:ext cx="4202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+"/>
            </a:pP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Easy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use</a:t>
            </a:r>
            <a:endParaRPr lang="de-CH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+"/>
            </a:pP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Produces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more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optimized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code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than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Tflite</a:t>
            </a:r>
            <a:endParaRPr lang="de-CH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-"/>
            </a:pPr>
            <a:r>
              <a:rPr lang="de-CH" sz="2000" dirty="0" err="1">
                <a:solidFill>
                  <a:srgbClr val="FF0000"/>
                </a:solidFill>
              </a:rPr>
              <a:t>Sometimes</a:t>
            </a:r>
            <a:r>
              <a:rPr lang="de-CH" sz="2000" dirty="0">
                <a:solidFill>
                  <a:srgbClr val="FF0000"/>
                </a:solidFill>
              </a:rPr>
              <a:t> </a:t>
            </a:r>
            <a:r>
              <a:rPr lang="de-CH" sz="2000" dirty="0" err="1">
                <a:solidFill>
                  <a:srgbClr val="FF0000"/>
                </a:solidFill>
              </a:rPr>
              <a:t>unexplainable</a:t>
            </a:r>
            <a:r>
              <a:rPr lang="de-CH" sz="2000" dirty="0">
                <a:solidFill>
                  <a:srgbClr val="FF0000"/>
                </a:solidFill>
              </a:rPr>
              <a:t> </a:t>
            </a:r>
            <a:r>
              <a:rPr lang="de-CH" sz="2000" dirty="0" err="1">
                <a:solidFill>
                  <a:srgbClr val="FF0000"/>
                </a:solidFill>
              </a:rPr>
              <a:t>errors</a:t>
            </a:r>
            <a:endParaRPr lang="de-CH" sz="2000" dirty="0">
              <a:solidFill>
                <a:srgbClr val="FF0000"/>
              </a:solidFill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-"/>
            </a:pPr>
            <a:r>
              <a:rPr lang="de-CH" sz="2000" dirty="0" err="1">
                <a:solidFill>
                  <a:srgbClr val="FF0000"/>
                </a:solidFill>
              </a:rPr>
              <a:t>Less</a:t>
            </a:r>
            <a:r>
              <a:rPr lang="de-CH" sz="2000" dirty="0">
                <a:solidFill>
                  <a:srgbClr val="FF0000"/>
                </a:solidFill>
              </a:rPr>
              <a:t> </a:t>
            </a:r>
            <a:r>
              <a:rPr lang="de-CH" sz="2000" dirty="0" err="1">
                <a:solidFill>
                  <a:srgbClr val="FF0000"/>
                </a:solidFill>
              </a:rPr>
              <a:t>control</a:t>
            </a:r>
            <a:r>
              <a:rPr lang="de-CH" sz="2000" dirty="0">
                <a:solidFill>
                  <a:srgbClr val="FF0000"/>
                </a:solidFill>
              </a:rPr>
              <a:t> </a:t>
            </a:r>
            <a:r>
              <a:rPr lang="de-CH" sz="2000" dirty="0" err="1">
                <a:solidFill>
                  <a:srgbClr val="FF0000"/>
                </a:solidFill>
              </a:rPr>
              <a:t>over</a:t>
            </a:r>
            <a:r>
              <a:rPr lang="de-CH" sz="2000" dirty="0">
                <a:solidFill>
                  <a:srgbClr val="FF0000"/>
                </a:solidFill>
              </a:rPr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9675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/>
              <a:t>Middle </a:t>
            </a:r>
            <a:r>
              <a:rPr lang="de-CH" dirty="0" err="1"/>
              <a:t>Sized</a:t>
            </a:r>
            <a:r>
              <a:rPr lang="de-CH" dirty="0"/>
              <a:t> Models on CIFAR-10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F5F33-0F83-8D5C-511B-EDEBC742CD1E}"/>
              </a:ext>
            </a:extLst>
          </p:cNvPr>
          <p:cNvSpPr txBox="1"/>
          <p:nvPr/>
        </p:nvSpPr>
        <p:spPr>
          <a:xfrm>
            <a:off x="228684" y="1435255"/>
            <a:ext cx="84859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deeper</a:t>
            </a:r>
            <a:r>
              <a:rPr lang="de-CH" sz="2000" dirty="0"/>
              <a:t> </a:t>
            </a:r>
            <a:r>
              <a:rPr lang="de-CH" sz="2000" dirty="0" err="1"/>
              <a:t>models</a:t>
            </a:r>
            <a:r>
              <a:rPr lang="de-CH" sz="2000" dirty="0"/>
              <a:t> </a:t>
            </a:r>
            <a:r>
              <a:rPr lang="de-CH" sz="2000" dirty="0" err="1"/>
              <a:t>enhances</a:t>
            </a:r>
            <a:r>
              <a:rPr lang="de-CH" sz="2000" dirty="0"/>
              <a:t> </a:t>
            </a:r>
            <a:r>
              <a:rPr lang="de-CH" sz="2000" dirty="0" err="1"/>
              <a:t>accuracy</a:t>
            </a:r>
            <a:endParaRPr lang="de-CH" sz="2000" dirty="0"/>
          </a:p>
          <a:p>
            <a:r>
              <a:rPr lang="de-CH" sz="2000" dirty="0" err="1"/>
              <a:t>Specifications</a:t>
            </a:r>
            <a:r>
              <a:rPr lang="de-CH" sz="20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CH" sz="2000" dirty="0"/>
              <a:t>MAC: 28M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CH" sz="2000" dirty="0" err="1"/>
              <a:t>Full</a:t>
            </a:r>
            <a:r>
              <a:rPr lang="de-CH" sz="2000" dirty="0"/>
              <a:t>-Precision </a:t>
            </a:r>
            <a:r>
              <a:rPr lang="de-CH" sz="2000" dirty="0" err="1"/>
              <a:t>Inference</a:t>
            </a:r>
            <a:r>
              <a:rPr lang="de-CH" sz="2000" dirty="0"/>
              <a:t> </a:t>
            </a:r>
            <a:r>
              <a:rPr lang="de-CH" sz="2000" dirty="0" err="1"/>
              <a:t>Runtime</a:t>
            </a:r>
            <a:r>
              <a:rPr lang="de-CH" sz="2000" dirty="0"/>
              <a:t>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CH" sz="2000" dirty="0" err="1"/>
              <a:t>Quantized</a:t>
            </a:r>
            <a:r>
              <a:rPr lang="de-CH" sz="2000" dirty="0"/>
              <a:t> </a:t>
            </a:r>
            <a:r>
              <a:rPr lang="de-CH" sz="2000" dirty="0" err="1"/>
              <a:t>Inference</a:t>
            </a:r>
            <a:r>
              <a:rPr lang="de-CH" sz="2000" dirty="0"/>
              <a:t> </a:t>
            </a:r>
            <a:r>
              <a:rPr lang="de-CH" sz="2000" dirty="0" err="1"/>
              <a:t>Runtime</a:t>
            </a:r>
            <a:r>
              <a:rPr lang="de-CH" sz="2000" dirty="0"/>
              <a:t>: 743 </a:t>
            </a:r>
            <a:r>
              <a:rPr lang="de-CH" sz="2000" dirty="0" err="1"/>
              <a:t>ms</a:t>
            </a:r>
            <a:endParaRPr lang="de-CH" sz="2000" dirty="0"/>
          </a:p>
          <a:p>
            <a:pPr lvl="2"/>
            <a:r>
              <a:rPr lang="en-US" sz="2000" dirty="0"/>
              <a:t>Accuracy: 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Full-precision accuracy: 72.57% , 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Quantized Accuracy: 72.9% 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Quantization-aware-training accuracy: 73%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BDF7F-6D88-FDC7-4319-1E5B73FFA497}"/>
              </a:ext>
            </a:extLst>
          </p:cNvPr>
          <p:cNvSpPr txBox="1"/>
          <p:nvPr/>
        </p:nvSpPr>
        <p:spPr>
          <a:xfrm>
            <a:off x="4556845" y="2304150"/>
            <a:ext cx="423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dirty="0"/>
          </a:p>
          <a:p>
            <a:r>
              <a:rPr lang="de-CH" dirty="0"/>
              <a:t>	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BF66D-36AE-DBF2-5067-B6B8A08E582B}"/>
              </a:ext>
            </a:extLst>
          </p:cNvPr>
          <p:cNvSpPr txBox="1"/>
          <p:nvPr/>
        </p:nvSpPr>
        <p:spPr>
          <a:xfrm>
            <a:off x="5334000" y="2304150"/>
            <a:ext cx="3233530" cy="254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2D3433-2EFB-9E10-6F47-1FCE9D18E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735395"/>
              </p:ext>
            </p:extLst>
          </p:nvPr>
        </p:nvGraphicFramePr>
        <p:xfrm>
          <a:off x="5112105" y="1923974"/>
          <a:ext cx="3770685" cy="1755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895">
                  <a:extLst>
                    <a:ext uri="{9D8B030D-6E8A-4147-A177-3AD203B41FA5}">
                      <a16:colId xmlns:a16="http://schemas.microsoft.com/office/drawing/2014/main" val="2061243062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1307960771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339530482"/>
                    </a:ext>
                  </a:extLst>
                </a:gridCol>
              </a:tblGrid>
              <a:tr h="585146">
                <a:tc>
                  <a:txBody>
                    <a:bodyPr/>
                    <a:lstStyle/>
                    <a:p>
                      <a:r>
                        <a:rPr lang="de-CH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033999"/>
                  </a:ext>
                </a:extLst>
              </a:tr>
              <a:tr h="585146">
                <a:tc>
                  <a:txBody>
                    <a:bodyPr/>
                    <a:lstStyle/>
                    <a:p>
                      <a:r>
                        <a:rPr lang="de-CH" dirty="0"/>
                        <a:t>FP32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997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147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925399"/>
                  </a:ext>
                </a:extLst>
              </a:tr>
              <a:tr h="585146">
                <a:tc>
                  <a:txBody>
                    <a:bodyPr/>
                    <a:lstStyle/>
                    <a:p>
                      <a:r>
                        <a:rPr lang="de-CH" dirty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362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53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00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/>
              <a:t>Middle </a:t>
            </a:r>
            <a:r>
              <a:rPr lang="de-CH" dirty="0" err="1"/>
              <a:t>Sized</a:t>
            </a:r>
            <a:r>
              <a:rPr lang="de-CH" dirty="0"/>
              <a:t> Model: </a:t>
            </a:r>
            <a:r>
              <a:rPr lang="de-CH" dirty="0" err="1"/>
              <a:t>Confusion</a:t>
            </a:r>
            <a:r>
              <a:rPr lang="de-CH" dirty="0"/>
              <a:t> Matrix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3DC679-EA09-43E3-031D-5387D5BA6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5"/>
          <a:stretch/>
        </p:blipFill>
        <p:spPr>
          <a:xfrm>
            <a:off x="1118606" y="1338470"/>
            <a:ext cx="6241994" cy="519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6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 err="1"/>
              <a:t>Reaching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memory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STM32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F5F33-0F83-8D5C-511B-EDEBC742CD1E}"/>
              </a:ext>
            </a:extLst>
          </p:cNvPr>
          <p:cNvSpPr txBox="1"/>
          <p:nvPr/>
        </p:nvSpPr>
        <p:spPr>
          <a:xfrm>
            <a:off x="228684" y="1435255"/>
            <a:ext cx="70981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000" dirty="0" err="1"/>
              <a:t>Specifications</a:t>
            </a:r>
            <a:r>
              <a:rPr lang="de-CH" sz="2000" dirty="0"/>
              <a:t>:</a:t>
            </a:r>
          </a:p>
          <a:p>
            <a:pPr marL="342900" lvl="7" indent="-342900">
              <a:buFont typeface="Wingdings" panose="05000000000000000000" pitchFamily="2" charset="2"/>
              <a:buChar char="Ø"/>
            </a:pPr>
            <a:r>
              <a:rPr lang="de-CH" sz="2000" dirty="0"/>
              <a:t>MAC: 435M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de-CH" sz="2000" dirty="0" err="1"/>
              <a:t>Inference</a:t>
            </a:r>
            <a:r>
              <a:rPr lang="de-CH" sz="2000" dirty="0"/>
              <a:t> </a:t>
            </a:r>
            <a:r>
              <a:rPr lang="de-CH" sz="2000" dirty="0" err="1"/>
              <a:t>Runtime</a:t>
            </a:r>
            <a:r>
              <a:rPr lang="de-CH" sz="2000" dirty="0"/>
              <a:t>: 1.13s</a:t>
            </a:r>
          </a:p>
          <a:p>
            <a:pPr lvl="2"/>
            <a:r>
              <a:rPr lang="en-US" sz="2000" dirty="0"/>
              <a:t>Accuracy: 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Full-precision accuracy: 82.5% , 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Quantized Accuracy: 81.7% 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Quantization-aware-training accuracy: 82.9%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C982D4-F687-8525-2D87-84BEFFC3D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23163"/>
              </p:ext>
            </p:extLst>
          </p:nvPr>
        </p:nvGraphicFramePr>
        <p:xfrm>
          <a:off x="4585836" y="1305002"/>
          <a:ext cx="3770685" cy="1755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895">
                  <a:extLst>
                    <a:ext uri="{9D8B030D-6E8A-4147-A177-3AD203B41FA5}">
                      <a16:colId xmlns:a16="http://schemas.microsoft.com/office/drawing/2014/main" val="2061243062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1307960771"/>
                    </a:ext>
                  </a:extLst>
                </a:gridCol>
                <a:gridCol w="1256895">
                  <a:extLst>
                    <a:ext uri="{9D8B030D-6E8A-4147-A177-3AD203B41FA5}">
                      <a16:colId xmlns:a16="http://schemas.microsoft.com/office/drawing/2014/main" val="339530482"/>
                    </a:ext>
                  </a:extLst>
                </a:gridCol>
              </a:tblGrid>
              <a:tr h="585146">
                <a:tc>
                  <a:txBody>
                    <a:bodyPr/>
                    <a:lstStyle/>
                    <a:p>
                      <a:r>
                        <a:rPr lang="de-CH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033999"/>
                  </a:ext>
                </a:extLst>
              </a:tr>
              <a:tr h="585146">
                <a:tc>
                  <a:txBody>
                    <a:bodyPr/>
                    <a:lstStyle/>
                    <a:p>
                      <a:r>
                        <a:rPr lang="de-CH" dirty="0"/>
                        <a:t>FP32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2.32 MiB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147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925399"/>
                  </a:ext>
                </a:extLst>
              </a:tr>
              <a:tr h="585146">
                <a:tc>
                  <a:txBody>
                    <a:bodyPr/>
                    <a:lstStyle/>
                    <a:p>
                      <a:r>
                        <a:rPr lang="de-CH" dirty="0"/>
                        <a:t>INT8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777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53 </a:t>
                      </a:r>
                      <a:r>
                        <a:rPr lang="de-CH" dirty="0" err="1"/>
                        <a:t>KiB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7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55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/>
              <a:t>Large </a:t>
            </a:r>
            <a:r>
              <a:rPr lang="de-CH" dirty="0" err="1"/>
              <a:t>Sized</a:t>
            </a:r>
            <a:r>
              <a:rPr lang="de-CH" dirty="0"/>
              <a:t> Model: </a:t>
            </a:r>
            <a:r>
              <a:rPr lang="de-CH" dirty="0" err="1"/>
              <a:t>Confusion</a:t>
            </a:r>
            <a:r>
              <a:rPr lang="de-CH" dirty="0"/>
              <a:t> Matrix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2FCA-153A-A3E3-F746-0A32B2C32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7"/>
          <a:stretch/>
        </p:blipFill>
        <p:spPr>
          <a:xfrm>
            <a:off x="908106" y="1401606"/>
            <a:ext cx="6332230" cy="52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 err="1"/>
              <a:t>Pre-trained</a:t>
            </a:r>
            <a:r>
              <a:rPr lang="de-CH" dirty="0"/>
              <a:t> </a:t>
            </a:r>
            <a:r>
              <a:rPr lang="de-CH" dirty="0" err="1"/>
              <a:t>LeNet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on CIFAR-10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1A931548-991B-643A-4574-6907ECCC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52" y="1185331"/>
            <a:ext cx="754690" cy="54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459480-C3D3-A913-0BC2-B99FFA7F919E}"/>
              </a:ext>
            </a:extLst>
          </p:cNvPr>
          <p:cNvSpPr txBox="1"/>
          <p:nvPr/>
        </p:nvSpPr>
        <p:spPr>
          <a:xfrm>
            <a:off x="1722784" y="2107277"/>
            <a:ext cx="72518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/>
              <a:t>One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first</a:t>
            </a:r>
            <a:r>
              <a:rPr lang="de-CH" sz="2000" dirty="0"/>
              <a:t> </a:t>
            </a:r>
            <a:r>
              <a:rPr lang="de-CH" sz="2000" dirty="0" err="1"/>
              <a:t>models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use</a:t>
            </a:r>
            <a:r>
              <a:rPr lang="de-CH" sz="2000" dirty="0"/>
              <a:t> CNN </a:t>
            </a:r>
            <a:r>
              <a:rPr lang="de-CH" sz="2000" dirty="0" err="1"/>
              <a:t>layers</a:t>
            </a:r>
            <a:r>
              <a:rPr lang="de-CH" sz="2000" dirty="0"/>
              <a:t> [</a:t>
            </a:r>
            <a:r>
              <a:rPr lang="de-CH" sz="2000" dirty="0" err="1"/>
              <a:t>LeCun</a:t>
            </a:r>
            <a:r>
              <a:rPr lang="de-CH" sz="2000" dirty="0"/>
              <a:t> et al. 1988]  </a:t>
            </a:r>
          </a:p>
          <a:p>
            <a:r>
              <a:rPr lang="de-CH" sz="2000" dirty="0" err="1"/>
              <a:t>Specifications</a:t>
            </a:r>
            <a:r>
              <a:rPr lang="de-CH" sz="2000" dirty="0"/>
              <a:t>:</a:t>
            </a:r>
          </a:p>
          <a:p>
            <a:pPr marL="342900" lvl="7" indent="-342900">
              <a:buFont typeface="Wingdings" panose="05000000000000000000" pitchFamily="2" charset="2"/>
              <a:buChar char="Ø"/>
            </a:pPr>
            <a:r>
              <a:rPr lang="de-CH" sz="2000" dirty="0"/>
              <a:t>MAC: 666k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de-CH" sz="2000" dirty="0"/>
              <a:t>RAM </a:t>
            </a:r>
            <a:r>
              <a:rPr lang="de-CH" sz="2000" dirty="0" err="1"/>
              <a:t>Usage</a:t>
            </a:r>
            <a:r>
              <a:rPr lang="de-CH" sz="2000" dirty="0"/>
              <a:t>: 58.25 </a:t>
            </a:r>
            <a:r>
              <a:rPr lang="de-CH" sz="2000" dirty="0" err="1"/>
              <a:t>KiB</a:t>
            </a:r>
            <a:endParaRPr lang="de-CH" sz="2000" dirty="0"/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de-CH" sz="2000" dirty="0"/>
              <a:t>Flash </a:t>
            </a:r>
            <a:r>
              <a:rPr lang="de-CH" sz="2000" dirty="0" err="1"/>
              <a:t>Usage</a:t>
            </a:r>
            <a:r>
              <a:rPr lang="de-CH" sz="2000" dirty="0"/>
              <a:t>: 27.72 </a:t>
            </a:r>
            <a:r>
              <a:rPr lang="de-CH" sz="2000" dirty="0" err="1"/>
              <a:t>KiB</a:t>
            </a:r>
            <a:endParaRPr lang="de-CH" sz="2000" dirty="0"/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de-CH" sz="2000" dirty="0" err="1"/>
              <a:t>Inference</a:t>
            </a:r>
            <a:r>
              <a:rPr lang="de-CH" sz="2000" dirty="0"/>
              <a:t> </a:t>
            </a:r>
            <a:r>
              <a:rPr lang="de-CH" sz="2000" dirty="0" err="1"/>
              <a:t>Runtime</a:t>
            </a:r>
            <a:r>
              <a:rPr lang="de-CH" sz="2000" dirty="0"/>
              <a:t>: 110ms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Accuracy: 50.61%</a:t>
            </a:r>
          </a:p>
        </p:txBody>
      </p:sp>
    </p:spTree>
    <p:extLst>
      <p:ext uri="{BB962C8B-B14F-4D97-AF65-F5344CB8AC3E}">
        <p14:creationId xmlns:p14="http://schemas.microsoft.com/office/powerpoint/2010/main" val="250525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6249-E8D5-8BE9-0236-5A39F4E5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2F4E1-50C9-8EB2-71F7-75E35E1C6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 descr="A blue circuit board with black and white wires&#10;&#10;Description automatically generated">
            <a:extLst>
              <a:ext uri="{FF2B5EF4-FFF2-40B4-BE49-F238E27FC236}">
                <a16:creationId xmlns:a16="http://schemas.microsoft.com/office/drawing/2014/main" id="{A762A2A7-8827-5D2A-A7D4-86C9D282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2"/>
          <a:stretch/>
        </p:blipFill>
        <p:spPr>
          <a:xfrm>
            <a:off x="5836257" y="1975737"/>
            <a:ext cx="3120390" cy="3434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2061F1-27BB-4D2E-5533-0A40DE909629}"/>
              </a:ext>
            </a:extLst>
          </p:cNvPr>
          <p:cNvSpPr txBox="1"/>
          <p:nvPr/>
        </p:nvSpPr>
        <p:spPr>
          <a:xfrm>
            <a:off x="448851" y="2613392"/>
            <a:ext cx="49469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/>
              <a:t>Microcontroller: STM32L475VGT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Processor: Arm Cortex M4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Frequency: 80 MHz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1 MB Flash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2000" dirty="0"/>
              <a:t>128 kB SRAM</a:t>
            </a:r>
          </a:p>
        </p:txBody>
      </p:sp>
    </p:spTree>
    <p:extLst>
      <p:ext uri="{BB962C8B-B14F-4D97-AF65-F5344CB8AC3E}">
        <p14:creationId xmlns:p14="http://schemas.microsoft.com/office/powerpoint/2010/main" val="367842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FC43-0E74-8579-959C-BD18001D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Difficulties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FAD4F-1B0C-A6B4-7B5C-1BBC880B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beginning</a:t>
            </a:r>
            <a:r>
              <a:rPr lang="de-CH" dirty="0"/>
              <a:t> </a:t>
            </a:r>
            <a:r>
              <a:rPr lang="de-CH" dirty="0" err="1"/>
              <a:t>put</a:t>
            </a:r>
            <a:r>
              <a:rPr lang="de-CH" dirty="0"/>
              <a:t> </a:t>
            </a:r>
            <a:r>
              <a:rPr lang="de-CH" dirty="0" err="1"/>
              <a:t>focus</a:t>
            </a:r>
            <a:r>
              <a:rPr lang="de-CH" dirty="0"/>
              <a:t> on </a:t>
            </a:r>
            <a:r>
              <a:rPr lang="de-CH" dirty="0" err="1"/>
              <a:t>developing</a:t>
            </a:r>
            <a:r>
              <a:rPr lang="de-CH" dirty="0"/>
              <a:t> </a:t>
            </a:r>
            <a:r>
              <a:rPr lang="de-CH" dirty="0" err="1"/>
              <a:t>Pruning</a:t>
            </a:r>
            <a:r>
              <a:rPr lang="de-CH" dirty="0"/>
              <a:t> </a:t>
            </a:r>
            <a:r>
              <a:rPr lang="de-CH" dirty="0" err="1"/>
              <a:t>techniques</a:t>
            </a:r>
            <a:r>
              <a:rPr lang="de-CH" dirty="0"/>
              <a:t> from </a:t>
            </a:r>
            <a:r>
              <a:rPr lang="de-CH" dirty="0" err="1"/>
              <a:t>scratch</a:t>
            </a:r>
            <a:r>
              <a:rPr lang="de-CH" dirty="0"/>
              <a:t> in </a:t>
            </a:r>
            <a:r>
              <a:rPr lang="de-CH" dirty="0" err="1"/>
              <a:t>tensorflow</a:t>
            </a:r>
            <a:endParaRPr lang="de-CH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CH" dirty="0" err="1"/>
              <a:t>Abandoned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track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Pruning</a:t>
            </a:r>
            <a:r>
              <a:rPr lang="de-CH" dirty="0"/>
              <a:t> </a:t>
            </a:r>
            <a:r>
              <a:rPr lang="de-CH" dirty="0" err="1"/>
              <a:t>did</a:t>
            </a:r>
            <a:r>
              <a:rPr lang="de-CH" dirty="0"/>
              <a:t> not </a:t>
            </a:r>
            <a:r>
              <a:rPr lang="de-CH" dirty="0" err="1"/>
              <a:t>seem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improve</a:t>
            </a:r>
            <a:r>
              <a:rPr lang="de-CH" dirty="0"/>
              <a:t> </a:t>
            </a:r>
            <a:r>
              <a:rPr lang="de-CH" dirty="0" err="1"/>
              <a:t>memory</a:t>
            </a:r>
            <a:r>
              <a:rPr lang="de-CH" dirty="0"/>
              <a:t> </a:t>
            </a:r>
            <a:r>
              <a:rPr lang="de-CH" dirty="0" err="1"/>
              <a:t>footprint</a:t>
            </a:r>
            <a:endParaRPr lang="de-CH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CH" dirty="0" err="1"/>
              <a:t>Script</a:t>
            </a:r>
            <a:r>
              <a:rPr lang="de-CH" dirty="0"/>
              <a:t> with </a:t>
            </a:r>
            <a:r>
              <a:rPr lang="de-CH" dirty="0" err="1"/>
              <a:t>Pruning</a:t>
            </a:r>
            <a:r>
              <a:rPr lang="de-CH" dirty="0"/>
              <a:t> </a:t>
            </a:r>
            <a:r>
              <a:rPr lang="de-CH" dirty="0" err="1"/>
              <a:t>methods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still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on </a:t>
            </a:r>
            <a:r>
              <a:rPr lang="de-CH" dirty="0" err="1"/>
              <a:t>moodle</a:t>
            </a:r>
            <a:endParaRPr lang="de-CH" dirty="0"/>
          </a:p>
          <a:p>
            <a:pPr>
              <a:buFont typeface="Arial" panose="020B0604020202020204" pitchFamily="34" charset="0"/>
              <a:buChar char="•"/>
            </a:pPr>
            <a:r>
              <a:rPr lang="de-CH" dirty="0" err="1"/>
              <a:t>Porting</a:t>
            </a:r>
            <a:r>
              <a:rPr lang="de-CH" dirty="0"/>
              <a:t> </a:t>
            </a:r>
            <a:r>
              <a:rPr lang="de-CH" dirty="0" err="1"/>
              <a:t>transformer</a:t>
            </a:r>
            <a:r>
              <a:rPr lang="de-CH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dirty="0"/>
              <a:t>Many </a:t>
            </a:r>
            <a:r>
              <a:rPr lang="de-CH" dirty="0" err="1"/>
              <a:t>kernels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in </a:t>
            </a:r>
            <a:r>
              <a:rPr lang="de-CH" dirty="0" err="1"/>
              <a:t>transformer</a:t>
            </a:r>
            <a:r>
              <a:rPr lang="de-CH" dirty="0"/>
              <a:t> </a:t>
            </a:r>
            <a:r>
              <a:rPr lang="de-CH" dirty="0" err="1"/>
              <a:t>missing</a:t>
            </a:r>
            <a:r>
              <a:rPr lang="de-CH" dirty="0"/>
              <a:t> support in </a:t>
            </a:r>
            <a:r>
              <a:rPr lang="de-CH" dirty="0" err="1"/>
              <a:t>CubeAI</a:t>
            </a:r>
            <a:endParaRPr lang="de-CH" dirty="0"/>
          </a:p>
          <a:p>
            <a:pPr lvl="1">
              <a:buFont typeface="Wingdings" panose="05000000000000000000" pitchFamily="2" charset="2"/>
              <a:buChar char="Ø"/>
            </a:pPr>
            <a:endParaRPr lang="de-CH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C1F7B-1874-5D05-6F83-D2C7099A4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47F16-23FF-6B25-97CF-8F70AB40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Future Work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74DBC-4B49-2723-EB48-7D951F3D6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2400" dirty="0" err="1"/>
              <a:t>Apply</a:t>
            </a:r>
            <a:r>
              <a:rPr lang="de-CH" sz="2400" dirty="0"/>
              <a:t> another </a:t>
            </a:r>
            <a:r>
              <a:rPr lang="de-CH" sz="2400" dirty="0" err="1"/>
              <a:t>neural</a:t>
            </a:r>
            <a:r>
              <a:rPr lang="de-CH" sz="2400" dirty="0"/>
              <a:t> network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image</a:t>
            </a:r>
            <a:r>
              <a:rPr lang="de-CH" sz="2400" dirty="0"/>
              <a:t> </a:t>
            </a:r>
            <a:r>
              <a:rPr lang="de-CH" sz="2400" dirty="0" err="1"/>
              <a:t>preprocessing</a:t>
            </a:r>
            <a:r>
              <a:rPr lang="de-CH" sz="2400" dirty="0"/>
              <a:t> and </a:t>
            </a:r>
            <a:r>
              <a:rPr lang="de-CH" sz="2400" dirty="0" err="1"/>
              <a:t>contour</a:t>
            </a:r>
            <a:r>
              <a:rPr lang="de-CH" sz="2400" dirty="0"/>
              <a:t> </a:t>
            </a:r>
            <a:r>
              <a:rPr lang="de-CH" sz="2400" dirty="0" err="1"/>
              <a:t>detection</a:t>
            </a:r>
            <a:endParaRPr lang="de-CH" sz="2400" dirty="0"/>
          </a:p>
          <a:p>
            <a:r>
              <a:rPr lang="de-CH" sz="2400" dirty="0"/>
              <a:t>Perform </a:t>
            </a:r>
            <a:r>
              <a:rPr lang="de-CH" sz="2400" dirty="0" err="1"/>
              <a:t>preprocessing</a:t>
            </a:r>
            <a:r>
              <a:rPr lang="de-CH" sz="2400" dirty="0"/>
              <a:t> fully on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edge</a:t>
            </a:r>
            <a:endParaRPr lang="de-CH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de-CH" sz="2400" dirty="0"/>
              <a:t>In real </a:t>
            </a:r>
            <a:r>
              <a:rPr lang="de-CH" sz="2400" dirty="0" err="1"/>
              <a:t>scenarios</a:t>
            </a:r>
            <a:r>
              <a:rPr lang="de-CH" sz="2400" dirty="0"/>
              <a:t> such </a:t>
            </a:r>
            <a:r>
              <a:rPr lang="de-CH" sz="2400" dirty="0" err="1"/>
              <a:t>as</a:t>
            </a:r>
            <a:r>
              <a:rPr lang="de-CH" sz="2400" dirty="0"/>
              <a:t> </a:t>
            </a:r>
            <a:r>
              <a:rPr lang="de-CH" sz="2400" dirty="0" err="1"/>
              <a:t>self-driving</a:t>
            </a:r>
            <a:r>
              <a:rPr lang="de-CH" sz="2400" dirty="0"/>
              <a:t> </a:t>
            </a:r>
            <a:r>
              <a:rPr lang="de-CH" sz="2400" dirty="0" err="1"/>
              <a:t>cars</a:t>
            </a:r>
            <a:r>
              <a:rPr lang="de-CH" sz="2400" dirty="0"/>
              <a:t>, </a:t>
            </a:r>
            <a:r>
              <a:rPr lang="de-CH" sz="2400" dirty="0" err="1"/>
              <a:t>outsourcing</a:t>
            </a:r>
            <a:r>
              <a:rPr lang="de-CH" sz="2400" dirty="0"/>
              <a:t> </a:t>
            </a:r>
            <a:r>
              <a:rPr lang="de-CH" sz="2400" dirty="0" err="1"/>
              <a:t>computation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cloud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too</a:t>
            </a:r>
            <a:r>
              <a:rPr lang="de-CH" sz="2400" dirty="0"/>
              <a:t> </a:t>
            </a:r>
            <a:r>
              <a:rPr lang="de-CH" sz="2400" dirty="0" err="1"/>
              <a:t>latency</a:t>
            </a:r>
            <a:r>
              <a:rPr lang="de-CH" sz="2400" dirty="0"/>
              <a:t>-intensive and </a:t>
            </a:r>
            <a:r>
              <a:rPr lang="de-CH" sz="2400" dirty="0" err="1"/>
              <a:t>unreliable</a:t>
            </a:r>
            <a:endParaRPr lang="de-CH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5496-4EB7-A783-CED6-CD352F89F8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3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6249-E8D5-8BE9-0236-5A39F4E5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deployment</a:t>
            </a:r>
            <a:r>
              <a:rPr lang="de-CH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2F4E1-50C9-8EB2-71F7-75E35E1C6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26C37-2F8D-08EA-FFDC-ADC9F338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3" y="2274868"/>
            <a:ext cx="4661106" cy="2308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1FB9A7-B172-8147-5CC2-93BB998D87AE}"/>
              </a:ext>
            </a:extLst>
          </p:cNvPr>
          <p:cNvSpPr txBox="1"/>
          <p:nvPr/>
        </p:nvSpPr>
        <p:spPr>
          <a:xfrm>
            <a:off x="83091" y="2613392"/>
            <a:ext cx="42026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+"/>
            </a:pP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Simple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adapt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own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models</a:t>
            </a:r>
            <a:endParaRPr lang="de-CH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+"/>
            </a:pP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More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low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-level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control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compared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using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porting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tools</a:t>
            </a:r>
            <a:r>
              <a:rPr lang="de-CH" sz="2000" dirty="0">
                <a:solidFill>
                  <a:schemeClr val="accent6">
                    <a:lumMod val="75000"/>
                  </a:schemeClr>
                </a:solidFill>
              </a:rPr>
              <a:t> like STM </a:t>
            </a:r>
            <a:r>
              <a:rPr lang="de-CH" sz="2000" dirty="0" err="1">
                <a:solidFill>
                  <a:schemeClr val="accent6">
                    <a:lumMod val="75000"/>
                  </a:schemeClr>
                </a:solidFill>
              </a:rPr>
              <a:t>CubeAI</a:t>
            </a:r>
            <a:endParaRPr lang="de-CH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-"/>
            </a:pPr>
            <a:r>
              <a:rPr lang="de-CH" sz="2000" dirty="0" err="1">
                <a:solidFill>
                  <a:srgbClr val="FF0000"/>
                </a:solidFill>
              </a:rPr>
              <a:t>Less</a:t>
            </a:r>
            <a:r>
              <a:rPr lang="de-CH" sz="2000" dirty="0">
                <a:solidFill>
                  <a:srgbClr val="FF0000"/>
                </a:solidFill>
              </a:rPr>
              <a:t> </a:t>
            </a:r>
            <a:r>
              <a:rPr lang="de-CH" sz="2000" dirty="0" err="1">
                <a:solidFill>
                  <a:srgbClr val="FF0000"/>
                </a:solidFill>
              </a:rPr>
              <a:t>optimized</a:t>
            </a:r>
            <a:r>
              <a:rPr lang="de-CH" sz="2000" dirty="0">
                <a:solidFill>
                  <a:srgbClr val="FF0000"/>
                </a:solidFill>
              </a:rPr>
              <a:t> </a:t>
            </a:r>
            <a:r>
              <a:rPr lang="de-CH" sz="2000" dirty="0" err="1">
                <a:solidFill>
                  <a:srgbClr val="FF0000"/>
                </a:solidFill>
              </a:rPr>
              <a:t>for</a:t>
            </a:r>
            <a:r>
              <a:rPr lang="de-CH" sz="2000" dirty="0">
                <a:solidFill>
                  <a:srgbClr val="FF0000"/>
                </a:solidFill>
              </a:rPr>
              <a:t> STM32 </a:t>
            </a:r>
            <a:r>
              <a:rPr lang="de-CH" sz="2000" dirty="0" err="1">
                <a:solidFill>
                  <a:srgbClr val="FF0000"/>
                </a:solidFill>
              </a:rPr>
              <a:t>platform</a:t>
            </a:r>
            <a:endParaRPr lang="de-CH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028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7B4D-EBCA-EF24-1005-3B39197D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 Setup and Dataset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8EA37-1EE1-3332-11FA-D84DE4498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232451"/>
            <a:ext cx="8822266" cy="4944511"/>
          </a:xfrm>
        </p:spPr>
        <p:txBody>
          <a:bodyPr/>
          <a:lstStyle/>
          <a:p>
            <a:r>
              <a:rPr lang="de-CH" dirty="0"/>
              <a:t>Image Classification on MNIST and CIFAR-10 </a:t>
            </a:r>
            <a:r>
              <a:rPr lang="de-CH" dirty="0" err="1"/>
              <a:t>datasets</a:t>
            </a:r>
            <a:endParaRPr lang="de-CH" dirty="0"/>
          </a:p>
          <a:p>
            <a:r>
              <a:rPr lang="de-CH" dirty="0"/>
              <a:t>Well </a:t>
            </a:r>
            <a:r>
              <a:rPr lang="de-CH" dirty="0" err="1"/>
              <a:t>known</a:t>
            </a:r>
            <a:r>
              <a:rPr lang="de-CH" dirty="0"/>
              <a:t> </a:t>
            </a:r>
            <a:r>
              <a:rPr lang="de-CH" dirty="0" err="1"/>
              <a:t>datasets</a:t>
            </a:r>
            <a:r>
              <a:rPr lang="de-CH" dirty="0"/>
              <a:t> -&gt; </a:t>
            </a:r>
            <a:r>
              <a:rPr lang="de-CH" dirty="0" err="1"/>
              <a:t>Easily</a:t>
            </a:r>
            <a:r>
              <a:rPr lang="de-CH" dirty="0"/>
              <a:t> </a:t>
            </a:r>
            <a:r>
              <a:rPr lang="de-CH" dirty="0" err="1"/>
              <a:t>accessible</a:t>
            </a:r>
            <a:endParaRPr lang="de-CH" dirty="0"/>
          </a:p>
          <a:p>
            <a:r>
              <a:rPr lang="de-CH" dirty="0" err="1"/>
              <a:t>Applications</a:t>
            </a:r>
            <a:r>
              <a:rPr lang="de-CH" dirty="0"/>
              <a:t> in AVs/UAVs</a:t>
            </a:r>
          </a:p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089AE-D9DA-E544-905E-8E49EAEC3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CF7EF-008C-37CF-E6A2-FFFA54C8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74" y="2747894"/>
            <a:ext cx="3720518" cy="2877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7C001-25D1-D40A-19D5-206A51CE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967"/>
            <a:ext cx="4572000" cy="27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5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6249-E8D5-8BE9-0236-5A39F4E5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flow</a:t>
            </a:r>
            <a:r>
              <a:rPr lang="de-CH" dirty="0"/>
              <a:t> &amp; Setup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2F4E1-50C9-8EB2-71F7-75E35E1C6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 descr="A computer circuit board and a computer&#10;&#10;Description automatically generated">
            <a:extLst>
              <a:ext uri="{FF2B5EF4-FFF2-40B4-BE49-F238E27FC236}">
                <a16:creationId xmlns:a16="http://schemas.microsoft.com/office/drawing/2014/main" id="{7A744917-A7B2-7679-A889-DF0892FD7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52"/>
            <a:ext cx="9144000" cy="40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28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9913-9E0F-26E1-E5A0-94AE8A2E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Image </a:t>
            </a:r>
            <a:r>
              <a:rPr lang="de-CH" dirty="0" err="1"/>
              <a:t>Preprocessing</a:t>
            </a:r>
            <a:r>
              <a:rPr lang="de-CH" dirty="0"/>
              <a:t>-MNIST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14137-EDEC-D17F-C8D5-08C1ACD07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34" y="1121136"/>
            <a:ext cx="8805332" cy="2042687"/>
          </a:xfrm>
        </p:spPr>
        <p:txBody>
          <a:bodyPr>
            <a:normAutofit/>
          </a:bodyPr>
          <a:lstStyle/>
          <a:p>
            <a:r>
              <a:rPr lang="de-CH" sz="2000" dirty="0" err="1"/>
              <a:t>Convert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grayscale</a:t>
            </a:r>
            <a:r>
              <a:rPr lang="de-CH" sz="2000" dirty="0"/>
              <a:t> and </a:t>
            </a:r>
            <a:r>
              <a:rPr lang="de-CH" sz="2000" dirty="0" err="1"/>
              <a:t>denoising</a:t>
            </a:r>
            <a:endParaRPr lang="de-CH" sz="2000" dirty="0"/>
          </a:p>
          <a:p>
            <a:r>
              <a:rPr lang="de-CH" sz="2000" dirty="0" err="1"/>
              <a:t>Apply</a:t>
            </a:r>
            <a:r>
              <a:rPr lang="de-CH" sz="2000" dirty="0"/>
              <a:t> adaptive </a:t>
            </a:r>
            <a:r>
              <a:rPr lang="de-CH" sz="2000" dirty="0" err="1"/>
              <a:t>thresholding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separate </a:t>
            </a:r>
            <a:r>
              <a:rPr lang="de-CH" sz="2000" dirty="0" err="1"/>
              <a:t>black</a:t>
            </a:r>
            <a:r>
              <a:rPr lang="de-CH" sz="2000" dirty="0"/>
              <a:t> &amp; </a:t>
            </a:r>
            <a:r>
              <a:rPr lang="de-CH" sz="2000" dirty="0" err="1"/>
              <a:t>white</a:t>
            </a:r>
            <a:r>
              <a:rPr lang="de-CH" sz="2000" dirty="0"/>
              <a:t> </a:t>
            </a:r>
            <a:r>
              <a:rPr lang="de-CH" sz="2000" dirty="0" err="1"/>
              <a:t>pixels</a:t>
            </a:r>
            <a:endParaRPr lang="de-CH" sz="2000" dirty="0"/>
          </a:p>
          <a:p>
            <a:r>
              <a:rPr lang="de-CH" sz="2000" dirty="0"/>
              <a:t>Filter out </a:t>
            </a:r>
            <a:r>
              <a:rPr lang="de-CH" sz="2000" dirty="0" err="1"/>
              <a:t>main</a:t>
            </a:r>
            <a:r>
              <a:rPr lang="de-CH" sz="2000" dirty="0"/>
              <a:t> </a:t>
            </a:r>
            <a:r>
              <a:rPr lang="de-CH" sz="2000" dirty="0" err="1"/>
              <a:t>contours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digit</a:t>
            </a:r>
            <a:r>
              <a:rPr lang="de-CH" sz="2000" dirty="0"/>
              <a:t> -&gt; </a:t>
            </a:r>
            <a:r>
              <a:rPr lang="de-CH" sz="2000" dirty="0" err="1"/>
              <a:t>leave</a:t>
            </a:r>
            <a:r>
              <a:rPr lang="de-CH" sz="2000" dirty="0"/>
              <a:t> out redundant </a:t>
            </a:r>
            <a:r>
              <a:rPr lang="de-CH" sz="2000" dirty="0" err="1"/>
              <a:t>part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endParaRPr lang="de-CH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756FD-DF41-A42B-FD66-C9434DC1F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CFE4A-A8DE-4EEA-A97F-16A265FF7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5"/>
          <a:stretch/>
        </p:blipFill>
        <p:spPr>
          <a:xfrm>
            <a:off x="169334" y="3248527"/>
            <a:ext cx="3843090" cy="304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52AE7-7099-DEDF-8249-B70E1F12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578" y="3519716"/>
            <a:ext cx="2703886" cy="283663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8BCDA3-F023-3BAA-EC84-329A70679FEA}"/>
              </a:ext>
            </a:extLst>
          </p:cNvPr>
          <p:cNvCxnSpPr/>
          <p:nvPr/>
        </p:nvCxnSpPr>
        <p:spPr>
          <a:xfrm>
            <a:off x="4094922" y="4802439"/>
            <a:ext cx="8984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21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7B4D-EBCA-EF24-1005-3B39197D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Handling </a:t>
            </a:r>
            <a:r>
              <a:rPr lang="de-CH" dirty="0" err="1"/>
              <a:t>Overfitting</a:t>
            </a:r>
            <a:r>
              <a:rPr lang="de-CH" dirty="0"/>
              <a:t>-MNIST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8EA37-1EE1-3332-11FA-D84DE4498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032931"/>
            <a:ext cx="8822266" cy="5144032"/>
          </a:xfrm>
        </p:spPr>
        <p:txBody>
          <a:bodyPr/>
          <a:lstStyle/>
          <a:p>
            <a:r>
              <a:rPr lang="de-CH" dirty="0"/>
              <a:t>Images </a:t>
            </a:r>
            <a:r>
              <a:rPr lang="de-CH" dirty="0" err="1"/>
              <a:t>taken</a:t>
            </a:r>
            <a:r>
              <a:rPr lang="de-CH" dirty="0"/>
              <a:t> from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«</a:t>
            </a:r>
            <a:r>
              <a:rPr lang="de-CH" dirty="0" err="1"/>
              <a:t>lower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»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images</a:t>
            </a:r>
            <a:r>
              <a:rPr lang="de-CH" dirty="0"/>
              <a:t> from </a:t>
            </a:r>
            <a:r>
              <a:rPr lang="de-CH" dirty="0" err="1"/>
              <a:t>dataset</a:t>
            </a: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r>
              <a:rPr lang="de-CH" dirty="0"/>
              <a:t>Create own </a:t>
            </a:r>
            <a:r>
              <a:rPr lang="de-CH" dirty="0" err="1"/>
              <a:t>dataset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recording</a:t>
            </a:r>
            <a:r>
              <a:rPr lang="de-CH" dirty="0"/>
              <a:t> </a:t>
            </a:r>
            <a:r>
              <a:rPr lang="de-CH" dirty="0" err="1"/>
              <a:t>images</a:t>
            </a:r>
            <a:r>
              <a:rPr lang="de-CH" dirty="0"/>
              <a:t> with </a:t>
            </a:r>
            <a:r>
              <a:rPr lang="de-CH" dirty="0" err="1"/>
              <a:t>laptop</a:t>
            </a:r>
            <a:r>
              <a:rPr lang="de-CH" dirty="0"/>
              <a:t> </a:t>
            </a:r>
            <a:r>
              <a:rPr lang="de-CH" dirty="0" err="1"/>
              <a:t>camera</a:t>
            </a:r>
            <a:r>
              <a:rPr lang="de-CH" dirty="0"/>
              <a:t> and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dataset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existing</a:t>
            </a:r>
            <a:r>
              <a:rPr lang="de-CH" dirty="0"/>
              <a:t> MNIST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prevent</a:t>
            </a:r>
            <a:r>
              <a:rPr lang="de-CH" dirty="0"/>
              <a:t> </a:t>
            </a:r>
            <a:r>
              <a:rPr lang="de-CH" dirty="0" err="1"/>
              <a:t>overfitting</a:t>
            </a: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r>
              <a:rPr lang="de-CH" dirty="0" err="1"/>
              <a:t>Rotate</a:t>
            </a:r>
            <a:r>
              <a:rPr lang="de-CH" dirty="0"/>
              <a:t> and stretch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become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sensitive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slight</a:t>
            </a:r>
            <a:r>
              <a:rPr lang="de-CH" dirty="0"/>
              <a:t> </a:t>
            </a:r>
            <a:r>
              <a:rPr lang="de-CH" dirty="0" err="1"/>
              <a:t>differences</a:t>
            </a:r>
            <a:r>
              <a:rPr lang="de-CH" dirty="0"/>
              <a:t> in </a:t>
            </a:r>
            <a:r>
              <a:rPr lang="de-CH" dirty="0" err="1"/>
              <a:t>location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digits</a:t>
            </a: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089AE-D9DA-E544-905E-8E49EAEC3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9DBB2-9478-85F5-C329-D9B3A3B0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124"/>
            <a:ext cx="9144000" cy="947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7BE81-AD38-B527-760A-097BE416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0781"/>
            <a:ext cx="9144000" cy="947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9DAB4-0B8D-E2F6-58C3-3EFA4C66E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29438"/>
            <a:ext cx="9144000" cy="94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3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/>
              <a:t>Model Architecture-MNIST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2A7CCBF7-F3FD-79C2-1159-4D31265C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65" y="1127733"/>
            <a:ext cx="785531" cy="5593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2C531-62F2-B172-C527-3FEF38E69428}"/>
              </a:ext>
            </a:extLst>
          </p:cNvPr>
          <p:cNvSpPr txBox="1"/>
          <p:nvPr/>
        </p:nvSpPr>
        <p:spPr>
          <a:xfrm>
            <a:off x="2208370" y="1490008"/>
            <a:ext cx="461970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 err="1"/>
              <a:t>Specifications</a:t>
            </a:r>
            <a:r>
              <a:rPr lang="de-CH" sz="24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CH" sz="2000" dirty="0"/>
              <a:t>MAC: 208k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CH" sz="2000" dirty="0"/>
              <a:t>Flash </a:t>
            </a:r>
            <a:r>
              <a:rPr lang="de-CH" sz="2000" dirty="0" err="1"/>
              <a:t>Usage</a:t>
            </a:r>
            <a:r>
              <a:rPr lang="de-CH" sz="2000" dirty="0"/>
              <a:t>: 47.96 </a:t>
            </a:r>
            <a:r>
              <a:rPr lang="de-CH" sz="2000" dirty="0" err="1"/>
              <a:t>KiB</a:t>
            </a:r>
            <a:endParaRPr lang="de-CH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CH" sz="2000" dirty="0"/>
              <a:t>RAM </a:t>
            </a:r>
            <a:r>
              <a:rPr lang="de-CH" sz="2000" dirty="0" err="1"/>
              <a:t>Usage</a:t>
            </a:r>
            <a:r>
              <a:rPr lang="de-CH" sz="2000" dirty="0"/>
              <a:t>: 7.2 </a:t>
            </a:r>
            <a:r>
              <a:rPr lang="de-CH" sz="2000" dirty="0" err="1"/>
              <a:t>KiB</a:t>
            </a:r>
            <a:endParaRPr lang="de-CH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CH" sz="2000" dirty="0" err="1"/>
              <a:t>Inference</a:t>
            </a:r>
            <a:r>
              <a:rPr lang="de-CH" sz="2000" dirty="0"/>
              <a:t> </a:t>
            </a:r>
            <a:r>
              <a:rPr lang="de-CH" sz="2000" dirty="0" err="1"/>
              <a:t>Runtime</a:t>
            </a:r>
            <a:r>
              <a:rPr lang="de-CH" sz="2000" dirty="0"/>
              <a:t>: 16.355 </a:t>
            </a:r>
            <a:r>
              <a:rPr lang="de-CH" sz="2000" dirty="0" err="1"/>
              <a:t>ms</a:t>
            </a:r>
            <a:endParaRPr lang="de-CH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Accuracy: 98.8%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52EC00-624F-0545-32E4-ED11A4B57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8190"/>
              </p:ext>
            </p:extLst>
          </p:nvPr>
        </p:nvGraphicFramePr>
        <p:xfrm>
          <a:off x="2015614" y="392108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71058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94504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Runtime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23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Conv2D + </a:t>
                      </a:r>
                      <a:r>
                        <a:rPr lang="de-CH" dirty="0" err="1"/>
                        <a:t>MaxPool</a:t>
                      </a:r>
                      <a:r>
                        <a:rPr lang="de-CH" dirty="0"/>
                        <a:t> 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15.8 </a:t>
                      </a:r>
                      <a:r>
                        <a:rPr lang="de-CH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66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Dense</a:t>
                      </a:r>
                      <a:r>
                        <a:rPr lang="de-CH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0.1 </a:t>
                      </a:r>
                      <a:r>
                        <a:rPr lang="de-CH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36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73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98E9-ACC6-E288-DCAC-19327225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055079"/>
          </a:xfrm>
        </p:spPr>
        <p:txBody>
          <a:bodyPr>
            <a:normAutofit/>
          </a:bodyPr>
          <a:lstStyle/>
          <a:p>
            <a:r>
              <a:rPr lang="de-CH" dirty="0"/>
              <a:t>Handling Overfitting-CIFAR-10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8D1B-A650-7D97-E269-78419A98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185332"/>
            <a:ext cx="8822266" cy="54714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de-CH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de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BBC-D481-A550-FD7E-CBAE63D55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3286F4-746F-91D8-906E-7C3C983E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26"/>
          <a:stretch/>
        </p:blipFill>
        <p:spPr>
          <a:xfrm>
            <a:off x="0" y="2677922"/>
            <a:ext cx="9144000" cy="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11B544-14B9-F702-2359-A5F0AF6C7C55}"/>
              </a:ext>
            </a:extLst>
          </p:cNvPr>
          <p:cNvSpPr txBox="1"/>
          <p:nvPr/>
        </p:nvSpPr>
        <p:spPr>
          <a:xfrm>
            <a:off x="282271" y="1286843"/>
            <a:ext cx="8579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 err="1"/>
              <a:t>To</a:t>
            </a:r>
            <a:r>
              <a:rPr lang="de-CH" sz="2000" dirty="0"/>
              <a:t> perform </a:t>
            </a:r>
            <a:r>
              <a:rPr lang="de-CH" sz="2000" dirty="0" err="1"/>
              <a:t>accurate</a:t>
            </a:r>
            <a:r>
              <a:rPr lang="de-CH" sz="2000" dirty="0"/>
              <a:t> </a:t>
            </a:r>
            <a:r>
              <a:rPr lang="de-CH" sz="2000" dirty="0" err="1"/>
              <a:t>inference</a:t>
            </a:r>
            <a:r>
              <a:rPr lang="de-CH" sz="2000" dirty="0"/>
              <a:t> on </a:t>
            </a:r>
            <a:r>
              <a:rPr lang="de-CH" sz="2000" dirty="0" err="1"/>
              <a:t>images</a:t>
            </a:r>
            <a:r>
              <a:rPr lang="de-CH" sz="2000" dirty="0"/>
              <a:t> </a:t>
            </a:r>
            <a:r>
              <a:rPr lang="de-CH" sz="2000" dirty="0" err="1"/>
              <a:t>taken</a:t>
            </a:r>
            <a:r>
              <a:rPr lang="de-CH" sz="2000" dirty="0"/>
              <a:t> from </a:t>
            </a:r>
            <a:r>
              <a:rPr lang="de-CH" sz="2000" dirty="0" err="1"/>
              <a:t>camera</a:t>
            </a:r>
            <a:r>
              <a:rPr lang="de-CH" sz="2000" dirty="0"/>
              <a:t>, </a:t>
            </a:r>
            <a:r>
              <a:rPr lang="de-CH" sz="2000" dirty="0" err="1"/>
              <a:t>we</a:t>
            </a:r>
            <a:r>
              <a:rPr lang="de-CH" sz="2000" dirty="0"/>
              <a:t> </a:t>
            </a:r>
            <a:r>
              <a:rPr lang="de-CH" sz="2000" dirty="0" err="1"/>
              <a:t>need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account</a:t>
            </a:r>
            <a:r>
              <a:rPr lang="de-CH" sz="2000" dirty="0"/>
              <a:t> </a:t>
            </a:r>
            <a:r>
              <a:rPr lang="de-CH" sz="2000" dirty="0" err="1"/>
              <a:t>for</a:t>
            </a:r>
            <a:r>
              <a:rPr lang="de-CH" sz="2000" dirty="0"/>
              <a:t> different </a:t>
            </a:r>
            <a:r>
              <a:rPr lang="de-CH" sz="2000" dirty="0" err="1"/>
              <a:t>quality</a:t>
            </a:r>
            <a:r>
              <a:rPr lang="de-CH" sz="2000" dirty="0"/>
              <a:t> in </a:t>
            </a:r>
            <a:r>
              <a:rPr lang="de-CH" sz="2000" dirty="0" err="1"/>
              <a:t>images</a:t>
            </a:r>
            <a:endParaRPr lang="de-CH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/>
              <a:t>Read in web-images via </a:t>
            </a:r>
            <a:r>
              <a:rPr lang="de-CH" sz="2000" dirty="0" err="1"/>
              <a:t>laptop</a:t>
            </a:r>
            <a:r>
              <a:rPr lang="de-CH" sz="2000" dirty="0"/>
              <a:t> </a:t>
            </a:r>
            <a:r>
              <a:rPr lang="de-CH" sz="2000" dirty="0" err="1"/>
              <a:t>camera</a:t>
            </a:r>
            <a:r>
              <a:rPr lang="de-CH" sz="2000" dirty="0"/>
              <a:t> and </a:t>
            </a:r>
            <a:r>
              <a:rPr lang="de-CH" sz="2000" dirty="0" err="1"/>
              <a:t>preprocess</a:t>
            </a:r>
            <a:r>
              <a:rPr lang="de-CH" sz="2000" dirty="0"/>
              <a:t> </a:t>
            </a:r>
            <a:r>
              <a:rPr lang="de-CH" sz="2000" dirty="0" err="1"/>
              <a:t>them</a:t>
            </a:r>
            <a:endParaRPr lang="de-CH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A867D-5D56-3B39-A67C-587AEF82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926"/>
          <a:stretch/>
        </p:blipFill>
        <p:spPr>
          <a:xfrm>
            <a:off x="0" y="3578818"/>
            <a:ext cx="9144000" cy="886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8C76B-6E01-16AC-B844-09F14CC8B4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926"/>
          <a:stretch/>
        </p:blipFill>
        <p:spPr>
          <a:xfrm>
            <a:off x="28345" y="4514935"/>
            <a:ext cx="9144000" cy="8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9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EIE_sbochem</Template>
  <TotalTime>0</TotalTime>
  <Words>649</Words>
  <Application>Microsoft Office PowerPoint</Application>
  <PresentationFormat>On-screen Show (4:3)</PresentationFormat>
  <Paragraphs>169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Arial</vt:lpstr>
      <vt:lpstr>Aptos</vt:lpstr>
      <vt:lpstr>Wingdings</vt:lpstr>
      <vt:lpstr>Cambria</vt:lpstr>
      <vt:lpstr>Aptos Display</vt:lpstr>
      <vt:lpstr>Office Theme</vt:lpstr>
      <vt:lpstr>Custom Design</vt:lpstr>
      <vt:lpstr>Real-time Image Classification: Fine-tuning on Augmented Data and more   </vt:lpstr>
      <vt:lpstr>Hardware </vt:lpstr>
      <vt:lpstr>Model deployment </vt:lpstr>
      <vt:lpstr>Problem Setup and Dataset</vt:lpstr>
      <vt:lpstr>Data flow &amp; Setup </vt:lpstr>
      <vt:lpstr>Image Preprocessing-MNIST</vt:lpstr>
      <vt:lpstr>Handling Overfitting-MNIST</vt:lpstr>
      <vt:lpstr>Model Architecture-MNIST</vt:lpstr>
      <vt:lpstr>Handling Overfitting-CIFAR-10</vt:lpstr>
      <vt:lpstr>Handling Overfitting-CIFAR-10</vt:lpstr>
      <vt:lpstr>Image Preprocessing-CIFAR</vt:lpstr>
      <vt:lpstr>Simple Model Architecture-CIFAR10</vt:lpstr>
      <vt:lpstr>Confusion Matrix-CIFAR10</vt:lpstr>
      <vt:lpstr>Porting larger models</vt:lpstr>
      <vt:lpstr>Middle Sized Models on CIFAR-10</vt:lpstr>
      <vt:lpstr>Middle Sized Model: Confusion Matrix</vt:lpstr>
      <vt:lpstr>Reaching the memory limit of STM32</vt:lpstr>
      <vt:lpstr>Large Sized Model: Confusion Matrix</vt:lpstr>
      <vt:lpstr>Pre-trained LeNet model on CIFAR-10</vt:lpstr>
      <vt:lpstr>Difficulties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EIE: Efficient Inference Engine on Compressed Deep Neural Network Song Han, Xingyu Liu, Huizi Mao, Jing Pu, Ardavan Pedram,  Mark A. Horowitz, William J. Dally   (International Symposium on Computer Architecture, 2016) </dc:title>
  <dc:creator>Severin Bochem</dc:creator>
  <cp:lastModifiedBy>Severin Bochem</cp:lastModifiedBy>
  <cp:revision>526</cp:revision>
  <cp:lastPrinted>2024-05-17T08:56:01Z</cp:lastPrinted>
  <dcterms:created xsi:type="dcterms:W3CDTF">2024-05-16T06:51:04Z</dcterms:created>
  <dcterms:modified xsi:type="dcterms:W3CDTF">2024-06-14T07:07:35Z</dcterms:modified>
</cp:coreProperties>
</file>